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9"/>
  </p:notesMasterIdLst>
  <p:sldIdLst>
    <p:sldId id="257" r:id="rId2"/>
    <p:sldId id="299" r:id="rId3"/>
    <p:sldId id="307" r:id="rId4"/>
    <p:sldId id="306" r:id="rId5"/>
    <p:sldId id="304" r:id="rId6"/>
    <p:sldId id="300" r:id="rId7"/>
    <p:sldId id="29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55" autoAdjust="0"/>
  </p:normalViewPr>
  <p:slideViewPr>
    <p:cSldViewPr snapToGrid="0" snapToObjects="1">
      <p:cViewPr>
        <p:scale>
          <a:sx n="72" d="100"/>
          <a:sy n="72" d="100"/>
        </p:scale>
        <p:origin x="-404" y="-64"/>
      </p:cViewPr>
      <p:guideLst>
        <p:guide orient="horz" pos="2160"/>
        <p:guide pos="3840"/>
      </p:guideLst>
    </p:cSldViewPr>
  </p:slideViewPr>
  <p:outlineViewPr>
    <p:cViewPr>
      <p:scale>
        <a:sx n="33" d="100"/>
        <a:sy n="33" d="100"/>
      </p:scale>
      <p:origin x="0" y="521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896CB-B2A3-0D43-B557-4FF1C7113754}" type="datetimeFigureOut">
              <a:rPr lang="en-US" smtClean="0"/>
              <a:t>7/11/2020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A3024-C648-8B42-B13F-E36AB8630768}" type="slidenum">
              <a:rPr lang="en-US" smtClean="0"/>
              <a:t>‹#›</a:t>
            </a:fld>
            <a:endParaRPr lang="en-US"/>
          </a:p>
        </p:txBody>
      </p:sp>
    </p:spTree>
    <p:extLst>
      <p:ext uri="{BB962C8B-B14F-4D97-AF65-F5344CB8AC3E}">
        <p14:creationId xmlns:p14="http://schemas.microsoft.com/office/powerpoint/2010/main" val="12710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7/11/2020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DE42F4-6EEF-4EF7-8ED4-2208F0F89A08}"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7/11/2020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7/11/2020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31444B-B92B-4E27-8C94-BB93EAF5CB18}" type="datetimeFigureOut">
              <a:rPr lang="en-US" smtClean="0"/>
              <a:t>7/11/2020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7/11/2020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4317265"/>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6" y="391886"/>
            <a:ext cx="10698998" cy="1270659"/>
          </a:xfrm>
        </p:spPr>
        <p:txBody>
          <a:bodyPr/>
          <a:lstStyle/>
          <a:p>
            <a:pPr algn="ctr"/>
            <a:r>
              <a:rPr lang="en-US" altLang="en-US" sz="2400" dirty="0">
                <a:latin typeface="Google Sans"/>
              </a:rPr>
              <a:t>Supervisory reflection on therapeutic modalities and intervention strategies when confronted with mental health risks, gender-based violence and child protection concerns during the Coronavirus-19</a:t>
            </a:r>
            <a:r>
              <a:rPr lang="en-US" sz="2400" dirty="0"/>
              <a:t/>
            </a:r>
            <a:br>
              <a:rPr lang="en-US" sz="2400" dirty="0"/>
            </a:br>
            <a:r>
              <a:rPr lang="en-US" sz="2400" dirty="0"/>
              <a:t/>
            </a:r>
            <a:br>
              <a:rPr lang="en-US" sz="2400" dirty="0"/>
            </a:br>
            <a:endParaRPr lang="en-US" sz="2400" dirty="0"/>
          </a:p>
        </p:txBody>
      </p:sp>
      <p:pic>
        <p:nvPicPr>
          <p:cNvPr id="4" name="Content Placeholder 3"/>
          <p:cNvPicPr>
            <a:picLocks noGrp="1" noChangeAspect="1"/>
          </p:cNvPicPr>
          <p:nvPr>
            <p:ph idx="1"/>
          </p:nvPr>
        </p:nvPicPr>
        <p:blipFill>
          <a:blip r:embed="rId2"/>
          <a:stretch>
            <a:fillRect/>
          </a:stretch>
        </p:blipFill>
        <p:spPr>
          <a:xfrm>
            <a:off x="2216448" y="1783003"/>
            <a:ext cx="5669948" cy="4195762"/>
          </a:xfrm>
          <a:prstGeom prst="rect">
            <a:avLst/>
          </a:prstGeom>
        </p:spPr>
      </p:pic>
      <p:sp>
        <p:nvSpPr>
          <p:cNvPr id="6" name="TextBox 5"/>
          <p:cNvSpPr txBox="1"/>
          <p:nvPr/>
        </p:nvSpPr>
        <p:spPr>
          <a:xfrm>
            <a:off x="8585861" y="4429496"/>
            <a:ext cx="3479469" cy="1754326"/>
          </a:xfrm>
          <a:prstGeom prst="rect">
            <a:avLst/>
          </a:prstGeom>
          <a:noFill/>
        </p:spPr>
        <p:txBody>
          <a:bodyPr wrap="square" rtlCol="0">
            <a:spAutoFit/>
          </a:bodyPr>
          <a:lstStyle/>
          <a:p>
            <a:pPr algn="ctr"/>
            <a:r>
              <a:rPr lang="en-US" dirty="0"/>
              <a:t>	Dr. Khaleel Isa</a:t>
            </a:r>
          </a:p>
          <a:p>
            <a:pPr algn="ctr"/>
            <a:r>
              <a:rPr lang="en-US" dirty="0"/>
              <a:t>Licensed Clinical Psychologist</a:t>
            </a:r>
          </a:p>
          <a:p>
            <a:pPr algn="ctr"/>
            <a:r>
              <a:rPr lang="en-US" dirty="0"/>
              <a:t>&amp; External Clinical Supervisor International Rescue Committee</a:t>
            </a:r>
          </a:p>
          <a:p>
            <a:endParaRPr lang="en-US" dirty="0"/>
          </a:p>
        </p:txBody>
      </p:sp>
      <p:sp>
        <p:nvSpPr>
          <p:cNvPr id="3" name="TextBox 2">
            <a:extLst>
              <a:ext uri="{FF2B5EF4-FFF2-40B4-BE49-F238E27FC236}">
                <a16:creationId xmlns:a16="http://schemas.microsoft.com/office/drawing/2014/main" xmlns="" id="{1047D2ED-28D2-DB42-AAF9-6B7471C7D6AA}"/>
              </a:ext>
            </a:extLst>
          </p:cNvPr>
          <p:cNvSpPr txBox="1"/>
          <p:nvPr/>
        </p:nvSpPr>
        <p:spPr>
          <a:xfrm>
            <a:off x="308756" y="6099223"/>
            <a:ext cx="3028209" cy="366891"/>
          </a:xfrm>
          <a:prstGeom prst="rect">
            <a:avLst/>
          </a:prstGeom>
          <a:noFill/>
        </p:spPr>
        <p:txBody>
          <a:bodyPr wrap="square" rtlCol="0">
            <a:spAutoFit/>
          </a:bodyPr>
          <a:lstStyle/>
          <a:p>
            <a:r>
              <a:rPr lang="en-US" b="1" dirty="0" err="1"/>
              <a:t>Dr.psy.disa@gmail.com</a:t>
            </a:r>
            <a:endParaRPr lang="en-US" b="1" dirty="0"/>
          </a:p>
        </p:txBody>
      </p:sp>
    </p:spTree>
    <p:extLst>
      <p:ext uri="{BB962C8B-B14F-4D97-AF65-F5344CB8AC3E}">
        <p14:creationId xmlns:p14="http://schemas.microsoft.com/office/powerpoint/2010/main" val="198306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6255"/>
            <a:ext cx="9404723" cy="641267"/>
          </a:xfrm>
        </p:spPr>
        <p:txBody>
          <a:bodyPr>
            <a:normAutofit/>
          </a:bodyPr>
          <a:lstStyle/>
          <a:p>
            <a:pPr algn="ctr"/>
            <a:r>
              <a:rPr lang="en-US" sz="3200" dirty="0"/>
              <a:t>Aim of the 70-minute discussion</a:t>
            </a:r>
          </a:p>
        </p:txBody>
      </p:sp>
      <p:sp>
        <p:nvSpPr>
          <p:cNvPr id="3" name="Content Placeholder 2"/>
          <p:cNvSpPr>
            <a:spLocks noGrp="1"/>
          </p:cNvSpPr>
          <p:nvPr>
            <p:ph idx="1"/>
          </p:nvPr>
        </p:nvSpPr>
        <p:spPr>
          <a:xfrm>
            <a:off x="1033153" y="1722474"/>
            <a:ext cx="8844494" cy="4963333"/>
          </a:xfrm>
        </p:spPr>
        <p:txBody>
          <a:bodyPr>
            <a:noAutofit/>
          </a:bodyPr>
          <a:lstStyle/>
          <a:p>
            <a:pPr lvl="1"/>
            <a:r>
              <a:rPr lang="en-US" sz="2400" dirty="0"/>
              <a:t>Using a Case Formulation model to help create a deeper understanding and empathic framework when working with complex problems with clients. </a:t>
            </a:r>
          </a:p>
          <a:p>
            <a:pPr lvl="1"/>
            <a:endParaRPr lang="en-US" sz="2400" dirty="0"/>
          </a:p>
          <a:p>
            <a:pPr lvl="1"/>
            <a:r>
              <a:rPr lang="en-US" sz="2400" dirty="0"/>
              <a:t>To support the model of reflective group processing and best ways to understand any type of complex and culturally context. </a:t>
            </a:r>
          </a:p>
          <a:p>
            <a:pPr lvl="1"/>
            <a:endParaRPr lang="en-US" sz="2400" dirty="0"/>
          </a:p>
          <a:p>
            <a:pPr lvl="1"/>
            <a:r>
              <a:rPr lang="en-US" sz="2400" dirty="0"/>
              <a:t>To be better able to get into the eyes and minds of people who may need our support as helpers and to guide them on a journey of mindfulness empowerment.</a:t>
            </a:r>
          </a:p>
          <a:p>
            <a:pPr lvl="1"/>
            <a:endParaRPr lang="en-US" sz="2000" dirty="0"/>
          </a:p>
          <a:p>
            <a:endParaRPr lang="en-US" dirty="0"/>
          </a:p>
        </p:txBody>
      </p:sp>
      <p:pic>
        <p:nvPicPr>
          <p:cNvPr id="6" name="Content Placeholder 3"/>
          <p:cNvPicPr>
            <a:picLocks noChangeAspect="1"/>
          </p:cNvPicPr>
          <p:nvPr/>
        </p:nvPicPr>
        <p:blipFill>
          <a:blip r:embed="rId2"/>
          <a:stretch>
            <a:fillRect/>
          </a:stretch>
        </p:blipFill>
        <p:spPr>
          <a:xfrm>
            <a:off x="9998697" y="1294411"/>
            <a:ext cx="2193303" cy="1623044"/>
          </a:xfrm>
          <a:prstGeom prst="rect">
            <a:avLst/>
          </a:prstGeom>
        </p:spPr>
      </p:pic>
    </p:spTree>
    <p:extLst>
      <p:ext uri="{BB962C8B-B14F-4D97-AF65-F5344CB8AC3E}">
        <p14:creationId xmlns:p14="http://schemas.microsoft.com/office/powerpoint/2010/main" val="125494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3B56-79A9-9B45-BEF9-7145D3319EF4}"/>
              </a:ext>
            </a:extLst>
          </p:cNvPr>
          <p:cNvSpPr>
            <a:spLocks noGrp="1"/>
          </p:cNvSpPr>
          <p:nvPr>
            <p:ph type="title"/>
          </p:nvPr>
        </p:nvSpPr>
        <p:spPr/>
        <p:txBody>
          <a:bodyPr/>
          <a:lstStyle/>
          <a:p>
            <a:pPr algn="ctr"/>
            <a:r>
              <a:rPr lang="en-US" dirty="0"/>
              <a:t> 			</a:t>
            </a:r>
            <a:r>
              <a:rPr lang="en-US" sz="3200" dirty="0"/>
              <a:t>Humanitarian Context on the Greek 			Islands</a:t>
            </a:r>
          </a:p>
        </p:txBody>
      </p:sp>
      <p:sp>
        <p:nvSpPr>
          <p:cNvPr id="3" name="Content Placeholder 2">
            <a:extLst>
              <a:ext uri="{FF2B5EF4-FFF2-40B4-BE49-F238E27FC236}">
                <a16:creationId xmlns:a16="http://schemas.microsoft.com/office/drawing/2014/main" xmlns="" id="{FF04AA25-9CA3-A74B-BA69-2DB2B0922E8A}"/>
              </a:ext>
            </a:extLst>
          </p:cNvPr>
          <p:cNvSpPr>
            <a:spLocks noGrp="1"/>
          </p:cNvSpPr>
          <p:nvPr>
            <p:ph idx="1"/>
          </p:nvPr>
        </p:nvSpPr>
        <p:spPr/>
        <p:txBody>
          <a:bodyPr>
            <a:normAutofit/>
          </a:bodyPr>
          <a:lstStyle/>
          <a:p>
            <a:r>
              <a:rPr lang="en-US" dirty="0"/>
              <a:t>This discussion will be focusing on supervisory group discussion about a migrant client escaping from her home. </a:t>
            </a:r>
          </a:p>
          <a:p>
            <a:r>
              <a:rPr lang="en-US" dirty="0"/>
              <a:t>I currently supervise 10 psychologist working in camps on the Greek islands. One the psychologist presented her concerns and the team via zoom did a reflective case formulation process.</a:t>
            </a:r>
          </a:p>
          <a:p>
            <a:r>
              <a:rPr lang="en-US" dirty="0"/>
              <a:t>Dr. Isa directly supervises these psychologist via tele therapy for the past years. </a:t>
            </a:r>
          </a:p>
          <a:p>
            <a:r>
              <a:rPr lang="en-US" dirty="0"/>
              <a:t>The presenter will be using a case formulation discussion as a tool to help any clinicians or help service people who are working with complex clients and dealing with protection and mental health concerns using the Tele Therapy during this pandemic. </a:t>
            </a:r>
          </a:p>
          <a:p>
            <a:endParaRPr lang="en-US" dirty="0"/>
          </a:p>
        </p:txBody>
      </p:sp>
      <p:pic>
        <p:nvPicPr>
          <p:cNvPr id="4" name="Content Placeholder 3">
            <a:extLst>
              <a:ext uri="{FF2B5EF4-FFF2-40B4-BE49-F238E27FC236}">
                <a16:creationId xmlns:a16="http://schemas.microsoft.com/office/drawing/2014/main" xmlns="" id="{457D8238-83C2-0543-BA9A-68AFFFC57102}"/>
              </a:ext>
            </a:extLst>
          </p:cNvPr>
          <p:cNvPicPr>
            <a:picLocks noChangeAspect="1"/>
          </p:cNvPicPr>
          <p:nvPr/>
        </p:nvPicPr>
        <p:blipFill>
          <a:blip r:embed="rId2"/>
          <a:stretch>
            <a:fillRect/>
          </a:stretch>
        </p:blipFill>
        <p:spPr>
          <a:xfrm>
            <a:off x="9998697" y="1294411"/>
            <a:ext cx="2193303" cy="1623044"/>
          </a:xfrm>
          <a:prstGeom prst="rect">
            <a:avLst/>
          </a:prstGeom>
        </p:spPr>
      </p:pic>
    </p:spTree>
    <p:extLst>
      <p:ext uri="{BB962C8B-B14F-4D97-AF65-F5344CB8AC3E}">
        <p14:creationId xmlns:p14="http://schemas.microsoft.com/office/powerpoint/2010/main" val="138895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6255"/>
            <a:ext cx="9404723" cy="641267"/>
          </a:xfrm>
        </p:spPr>
        <p:txBody>
          <a:bodyPr>
            <a:normAutofit/>
          </a:bodyPr>
          <a:lstStyle/>
          <a:p>
            <a:pPr algn="ctr"/>
            <a:r>
              <a:rPr lang="en-US" sz="3200" dirty="0"/>
              <a:t>What is Clinical Supervision</a:t>
            </a:r>
          </a:p>
        </p:txBody>
      </p:sp>
      <p:sp>
        <p:nvSpPr>
          <p:cNvPr id="3" name="Content Placeholder 2"/>
          <p:cNvSpPr>
            <a:spLocks noGrp="1"/>
          </p:cNvSpPr>
          <p:nvPr>
            <p:ph idx="1"/>
          </p:nvPr>
        </p:nvSpPr>
        <p:spPr>
          <a:xfrm>
            <a:off x="1033153" y="1722474"/>
            <a:ext cx="8844494" cy="4963333"/>
          </a:xfrm>
        </p:spPr>
        <p:txBody>
          <a:bodyPr>
            <a:noAutofit/>
          </a:bodyPr>
          <a:lstStyle/>
          <a:p>
            <a:pPr lvl="1"/>
            <a:r>
              <a:rPr lang="en-US" sz="2400" dirty="0"/>
              <a:t>Supervision is the keystone of any psychological interventions and a virtual way to safeguard ethical and safety principles with psychologist working with complex clients.  It is critical element to maintain the importance of key therapeutic principles, and help supervisees develop clear reflective thoughts and methodology about the use and limits of specific interventions when working with Complex Clients. </a:t>
            </a:r>
          </a:p>
          <a:p>
            <a:pPr lvl="1"/>
            <a:r>
              <a:rPr lang="en-US" sz="2400" dirty="0"/>
              <a:t>Supervision overall purpose is to ensure the “Do No Harm Principles” while providing the maximum for quality of care</a:t>
            </a:r>
            <a:r>
              <a:rPr lang="en-US" dirty="0"/>
              <a:t>. </a:t>
            </a:r>
            <a:endParaRPr lang="en-US" sz="2000" dirty="0"/>
          </a:p>
          <a:p>
            <a:endParaRPr lang="en-US" dirty="0"/>
          </a:p>
        </p:txBody>
      </p:sp>
      <p:pic>
        <p:nvPicPr>
          <p:cNvPr id="6" name="Content Placeholder 3"/>
          <p:cNvPicPr>
            <a:picLocks noChangeAspect="1"/>
          </p:cNvPicPr>
          <p:nvPr/>
        </p:nvPicPr>
        <p:blipFill>
          <a:blip r:embed="rId2"/>
          <a:stretch>
            <a:fillRect/>
          </a:stretch>
        </p:blipFill>
        <p:spPr>
          <a:xfrm>
            <a:off x="9998697" y="1294411"/>
            <a:ext cx="2193303" cy="1623044"/>
          </a:xfrm>
          <a:prstGeom prst="rect">
            <a:avLst/>
          </a:prstGeom>
        </p:spPr>
      </p:pic>
    </p:spTree>
    <p:extLst>
      <p:ext uri="{BB962C8B-B14F-4D97-AF65-F5344CB8AC3E}">
        <p14:creationId xmlns:p14="http://schemas.microsoft.com/office/powerpoint/2010/main" val="331526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6255"/>
            <a:ext cx="9404723" cy="641267"/>
          </a:xfrm>
        </p:spPr>
        <p:txBody>
          <a:bodyPr>
            <a:normAutofit/>
          </a:bodyPr>
          <a:lstStyle/>
          <a:p>
            <a:pPr lvl="1"/>
            <a:r>
              <a:rPr lang="en-US" sz="2400" dirty="0">
                <a:latin typeface="+mj-lt"/>
              </a:rPr>
              <a:t>			</a:t>
            </a:r>
            <a:r>
              <a:rPr lang="en-US" sz="3200" dirty="0">
                <a:latin typeface="+mj-lt"/>
              </a:rPr>
              <a:t>Technical Aim of Supervision</a:t>
            </a:r>
          </a:p>
        </p:txBody>
      </p:sp>
      <p:sp>
        <p:nvSpPr>
          <p:cNvPr id="3" name="Content Placeholder 2"/>
          <p:cNvSpPr>
            <a:spLocks noGrp="1"/>
          </p:cNvSpPr>
          <p:nvPr>
            <p:ph idx="1"/>
          </p:nvPr>
        </p:nvSpPr>
        <p:spPr>
          <a:xfrm>
            <a:off x="903767" y="914400"/>
            <a:ext cx="9005777" cy="5771407"/>
          </a:xfrm>
        </p:spPr>
        <p:txBody>
          <a:bodyPr>
            <a:noAutofit/>
          </a:bodyPr>
          <a:lstStyle/>
          <a:p>
            <a:pPr lvl="1"/>
            <a:r>
              <a:rPr lang="en-US" sz="2000" dirty="0"/>
              <a:t>Supervisee will learn behaviors which reflects values and attitudes on applying specific techniques and intervention skills when conducting individual, family or group support with vulnerable population.</a:t>
            </a:r>
          </a:p>
          <a:p>
            <a:pPr lvl="1"/>
            <a:r>
              <a:rPr lang="en-US" sz="2000" dirty="0"/>
              <a:t>Supervisee will learn to use the self awareness skills, cultural sensitivity skills and integrative approaches when working with diverse individuals, broadly defined (e.g., age, gender identity, disability, language, socioeconomic status).</a:t>
            </a:r>
          </a:p>
          <a:p>
            <a:pPr lvl="1"/>
            <a:r>
              <a:rPr lang="en-US" sz="2000" dirty="0"/>
              <a:t>Supervisees will learn to adhere to complying with ethical and legal standards in the field of global standards of care. </a:t>
            </a:r>
          </a:p>
          <a:p>
            <a:pPr lvl="1"/>
            <a:r>
              <a:rPr lang="en-US" sz="2000" dirty="0"/>
              <a:t>Supervisees will engage in learning soft techniques and intervention steps when working with diversified client’s symptomology</a:t>
            </a:r>
          </a:p>
          <a:p>
            <a:pPr lvl="1"/>
            <a:r>
              <a:rPr lang="en-US" sz="2000" dirty="0"/>
              <a:t>Supervisees will increase knowledge on Feminist reflective values and attitudes when supporting gender-based violence and child protection clients.</a:t>
            </a:r>
            <a:endParaRPr lang="en-US" dirty="0"/>
          </a:p>
        </p:txBody>
      </p:sp>
      <p:pic>
        <p:nvPicPr>
          <p:cNvPr id="6" name="Content Placeholder 3"/>
          <p:cNvPicPr>
            <a:picLocks noChangeAspect="1"/>
          </p:cNvPicPr>
          <p:nvPr/>
        </p:nvPicPr>
        <p:blipFill>
          <a:blip r:embed="rId2"/>
          <a:stretch>
            <a:fillRect/>
          </a:stretch>
        </p:blipFill>
        <p:spPr>
          <a:xfrm>
            <a:off x="9998697" y="1294411"/>
            <a:ext cx="2193303" cy="1623044"/>
          </a:xfrm>
          <a:prstGeom prst="rect">
            <a:avLst/>
          </a:prstGeom>
        </p:spPr>
      </p:pic>
    </p:spTree>
    <p:extLst>
      <p:ext uri="{BB962C8B-B14F-4D97-AF65-F5344CB8AC3E}">
        <p14:creationId xmlns:p14="http://schemas.microsoft.com/office/powerpoint/2010/main" val="323457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Expected practices for a healthy supervisor-supervisee relationship</a:t>
            </a:r>
          </a:p>
        </p:txBody>
      </p:sp>
      <p:sp>
        <p:nvSpPr>
          <p:cNvPr id="3" name="Content Placeholder 2"/>
          <p:cNvSpPr>
            <a:spLocks noGrp="1"/>
          </p:cNvSpPr>
          <p:nvPr>
            <p:ph idx="1"/>
          </p:nvPr>
        </p:nvSpPr>
        <p:spPr/>
        <p:txBody>
          <a:bodyPr>
            <a:normAutofit/>
          </a:bodyPr>
          <a:lstStyle/>
          <a:p>
            <a:pPr lvl="1"/>
            <a:r>
              <a:rPr lang="en-US" dirty="0"/>
              <a:t>Understanding the power dynamic roles and relationships between supervisor/supervisee</a:t>
            </a:r>
          </a:p>
          <a:p>
            <a:pPr lvl="1"/>
            <a:r>
              <a:rPr lang="fr-FR" dirty="0"/>
              <a:t>Competencies and attitude of the Supervisor</a:t>
            </a:r>
          </a:p>
          <a:p>
            <a:pPr lvl="1"/>
            <a:r>
              <a:rPr lang="en-US" dirty="0"/>
              <a:t>The steps of Supervision: </a:t>
            </a:r>
          </a:p>
          <a:p>
            <a:pPr lvl="1"/>
            <a:r>
              <a:rPr lang="en-US" dirty="0"/>
              <a:t> teaching learning elements (theory and practice), </a:t>
            </a:r>
          </a:p>
          <a:p>
            <a:pPr lvl="1"/>
            <a:r>
              <a:rPr lang="en-US" dirty="0"/>
              <a:t>coaching (assessment/intakes, case formulation treatment plan), </a:t>
            </a:r>
          </a:p>
          <a:p>
            <a:pPr lvl="1"/>
            <a:r>
              <a:rPr lang="en-US" dirty="0"/>
              <a:t>mentoring (challenging practice, self-reflection, process notes), </a:t>
            </a:r>
          </a:p>
          <a:p>
            <a:pPr lvl="1"/>
            <a:r>
              <a:rPr lang="en-US" dirty="0"/>
              <a:t>consulting ( supervisee led feedback, insight, </a:t>
            </a:r>
            <a:r>
              <a:rPr lang="fr-FR" dirty="0"/>
              <a:t>self-</a:t>
            </a:r>
            <a:r>
              <a:rPr lang="fr-FR" dirty="0" err="1"/>
              <a:t>reflection</a:t>
            </a:r>
            <a:r>
              <a:rPr lang="fr-FR" dirty="0"/>
              <a:t>, awareness of cultural </a:t>
            </a:r>
            <a:r>
              <a:rPr lang="en-US" dirty="0"/>
              <a:t>judgment, increased sense of values and perception, improved therapeutic behavior change).</a:t>
            </a:r>
          </a:p>
          <a:p>
            <a:pPr lvl="1"/>
            <a:endParaRPr lang="en-US" dirty="0"/>
          </a:p>
          <a:p>
            <a:pPr lvl="1"/>
            <a:endParaRPr lang="en-US" sz="2400" dirty="0"/>
          </a:p>
        </p:txBody>
      </p:sp>
      <p:pic>
        <p:nvPicPr>
          <p:cNvPr id="5" name="Content Placeholder 3"/>
          <p:cNvPicPr>
            <a:picLocks noChangeAspect="1"/>
          </p:cNvPicPr>
          <p:nvPr/>
        </p:nvPicPr>
        <p:blipFill>
          <a:blip r:embed="rId2"/>
          <a:stretch>
            <a:fillRect/>
          </a:stretch>
        </p:blipFill>
        <p:spPr>
          <a:xfrm>
            <a:off x="9998697" y="1241396"/>
            <a:ext cx="2193303" cy="1623044"/>
          </a:xfrm>
          <a:prstGeom prst="rect">
            <a:avLst/>
          </a:prstGeom>
        </p:spPr>
      </p:pic>
    </p:spTree>
    <p:extLst>
      <p:ext uri="{BB962C8B-B14F-4D97-AF65-F5344CB8AC3E}">
        <p14:creationId xmlns:p14="http://schemas.microsoft.com/office/powerpoint/2010/main" val="173959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75012"/>
            <a:ext cx="9067905" cy="1577906"/>
          </a:xfrm>
        </p:spPr>
        <p:txBody>
          <a:bodyPr/>
          <a:lstStyle/>
          <a:p>
            <a:pPr algn="ctr"/>
            <a:r>
              <a:rPr lang="en-US" sz="3200" dirty="0"/>
              <a:t>Common Supervisory-Supervisee foreseen problems when talking about complex clients</a:t>
            </a:r>
          </a:p>
        </p:txBody>
      </p:sp>
      <p:sp>
        <p:nvSpPr>
          <p:cNvPr id="3" name="Content Placeholder 2"/>
          <p:cNvSpPr>
            <a:spLocks noGrp="1"/>
          </p:cNvSpPr>
          <p:nvPr>
            <p:ph idx="1"/>
          </p:nvPr>
        </p:nvSpPr>
        <p:spPr/>
        <p:txBody>
          <a:bodyPr>
            <a:normAutofit/>
          </a:bodyPr>
          <a:lstStyle/>
          <a:p>
            <a:pPr lvl="0"/>
            <a:r>
              <a:rPr lang="en-US" dirty="0"/>
              <a:t>How to maintaining confidentiality and adhere to ethical/legal guidelines (During Covid-19)</a:t>
            </a:r>
          </a:p>
          <a:p>
            <a:pPr lvl="0"/>
            <a:r>
              <a:rPr lang="en-US" dirty="0"/>
              <a:t>Conducting Tele Therapy (limits and ….)</a:t>
            </a:r>
          </a:p>
          <a:p>
            <a:pPr lvl="0"/>
            <a:r>
              <a:rPr lang="en-US" dirty="0"/>
              <a:t>Dealing with cultural blocks in supervision and counseling</a:t>
            </a:r>
          </a:p>
          <a:p>
            <a:pPr lvl="0"/>
            <a:r>
              <a:rPr lang="en-US" dirty="0"/>
              <a:t>Poor methodology and therapeutic strategies </a:t>
            </a:r>
          </a:p>
          <a:p>
            <a:pPr lvl="0"/>
            <a:r>
              <a:rPr lang="en-US" dirty="0"/>
              <a:t>Confrontation in supervision and in the counseling space</a:t>
            </a:r>
          </a:p>
          <a:p>
            <a:pPr lvl="0"/>
            <a:r>
              <a:rPr lang="en-US" dirty="0"/>
              <a:t>Lack of parallel processing</a:t>
            </a:r>
          </a:p>
          <a:p>
            <a:pPr lvl="0"/>
            <a:r>
              <a:rPr lang="en-US" dirty="0"/>
              <a:t>Fear of time limit of counseling session</a:t>
            </a:r>
          </a:p>
          <a:p>
            <a:pPr lvl="0"/>
            <a:r>
              <a:rPr lang="en-US" dirty="0"/>
              <a:t>Secondary Trauma or Emotional burn out in counseling</a:t>
            </a:r>
          </a:p>
          <a:p>
            <a:r>
              <a:rPr lang="en-US" dirty="0"/>
              <a:t>Transference &amp; counter transference</a:t>
            </a:r>
          </a:p>
          <a:p>
            <a:pPr lvl="0"/>
            <a:endParaRPr lang="en-US" dirty="0"/>
          </a:p>
          <a:p>
            <a:pPr lvl="0"/>
            <a:endParaRPr lang="en-US" dirty="0"/>
          </a:p>
          <a:p>
            <a:endParaRPr lang="en-US" dirty="0"/>
          </a:p>
        </p:txBody>
      </p:sp>
      <p:pic>
        <p:nvPicPr>
          <p:cNvPr id="4" name="Content Placeholder 3"/>
          <p:cNvPicPr>
            <a:picLocks noChangeAspect="1"/>
          </p:cNvPicPr>
          <p:nvPr/>
        </p:nvPicPr>
        <p:blipFill>
          <a:blip r:embed="rId2"/>
          <a:stretch>
            <a:fillRect/>
          </a:stretch>
        </p:blipFill>
        <p:spPr>
          <a:xfrm>
            <a:off x="10443826" y="1206423"/>
            <a:ext cx="1748174" cy="1293649"/>
          </a:xfrm>
          <a:prstGeom prst="rect">
            <a:avLst/>
          </a:prstGeom>
        </p:spPr>
      </p:pic>
    </p:spTree>
    <p:extLst>
      <p:ext uri="{BB962C8B-B14F-4D97-AF65-F5344CB8AC3E}">
        <p14:creationId xmlns:p14="http://schemas.microsoft.com/office/powerpoint/2010/main" val="719010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1724</TotalTime>
  <Words>576</Words>
  <Application>Microsoft Office PowerPoint</Application>
  <PresentationFormat>Custom</PresentationFormat>
  <Paragraphs>44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Supervisory reflection on therapeutic modalities and intervention strategies when confronted with mental health risks, gender-based violence and child protection concerns during the Coronavirus-19  </vt:lpstr>
      <vt:lpstr>Aim of the 70-minute discussion</vt:lpstr>
      <vt:lpstr>    Humanitarian Context on the Greek    Islands</vt:lpstr>
      <vt:lpstr>What is Clinical Supervision</vt:lpstr>
      <vt:lpstr>   Technical Aim of Supervision</vt:lpstr>
      <vt:lpstr>Expected practices for a healthy supervisor-supervisee relationship</vt:lpstr>
      <vt:lpstr>Common Supervisory-Supervisee foreseen problems when talking about complex clients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Khaleel Isa</dc:creator>
  <cp:lastModifiedBy>Dzmitry</cp:lastModifiedBy>
  <cp:revision>70</cp:revision>
  <dcterms:created xsi:type="dcterms:W3CDTF">2017-10-20T09:31:00Z</dcterms:created>
  <dcterms:modified xsi:type="dcterms:W3CDTF">2020-07-11T10:35:04Z</dcterms:modified>
</cp:coreProperties>
</file>